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79" r:id="rId7"/>
    <p:sldId id="457" r:id="rId8"/>
    <p:sldId id="458" r:id="rId9"/>
    <p:sldId id="489" r:id="rId10"/>
    <p:sldId id="469" r:id="rId11"/>
    <p:sldId id="490" r:id="rId12"/>
    <p:sldId id="491" r:id="rId13"/>
    <p:sldId id="492" r:id="rId14"/>
    <p:sldId id="449" r:id="rId15"/>
    <p:sldId id="454" r:id="rId16"/>
    <p:sldId id="455" r:id="rId17"/>
    <p:sldId id="462" r:id="rId18"/>
    <p:sldId id="265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9060" y="1284030"/>
            <a:ext cx="1194416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HyCoRec: Hypergraph-Enhanced Multi-Preference Learning for Alleviating Matthew Effect in Conversational Recommendation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4407" y="5337650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ACL-2024)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330" y="3117215"/>
            <a:ext cx="7747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825" y="1089660"/>
            <a:ext cx="5336540" cy="906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590" y="2569210"/>
            <a:ext cx="4873625" cy="7156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40" y="3579495"/>
            <a:ext cx="5108575" cy="1594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55" y="716915"/>
            <a:ext cx="6166485" cy="57327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4565" y="1786255"/>
            <a:ext cx="4877435" cy="2259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6829"/>
          <a:stretch>
            <a:fillRect/>
          </a:stretch>
        </p:blipFill>
        <p:spPr>
          <a:xfrm>
            <a:off x="7545070" y="4205605"/>
            <a:ext cx="4279900" cy="1143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440" y="5589270"/>
            <a:ext cx="4498340" cy="899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314565" y="1417955"/>
                <a:ext cx="413194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𝑚𝑢𝑙𝑐𝑜𝑛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𝑀𝐻𝐴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ℎ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        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16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65" y="1417955"/>
                <a:ext cx="4131945" cy="36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b="2702"/>
          <a:stretch>
            <a:fillRect/>
          </a:stretch>
        </p:blipFill>
        <p:spPr>
          <a:xfrm>
            <a:off x="993140" y="1224915"/>
            <a:ext cx="5164455" cy="4527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985520"/>
            <a:ext cx="12044680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" y="852170"/>
            <a:ext cx="12107545" cy="5445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3205" y="1234440"/>
            <a:ext cx="10335895" cy="49612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2444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395" y="843915"/>
            <a:ext cx="8505825" cy="60140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11570" y="1305560"/>
            <a:ext cx="5624195" cy="4766310"/>
          </a:xfrm>
          <a:prstGeom prst="rect">
            <a:avLst/>
          </a:prstGeom>
        </p:spPr>
        <p:txBody>
          <a:bodyPr wrap="square">
            <a:noAutofit/>
          </a:bodyPr>
          <a:p>
            <a:pPr algn="just"/>
            <a:r>
              <a:rPr lang="en-US" altLang="zh-CN" sz="2800">
                <a:solidFill>
                  <a:srgbClr val="000000"/>
                </a:solidFill>
                <a:ea typeface="+mn-lt"/>
              </a:rPr>
              <a:t>1.HyCoRec devotes to </a:t>
            </a:r>
            <a:r>
              <a:rPr lang="en-US" altLang="zh-CN" sz="2800" b="1">
                <a:solidFill>
                  <a:srgbClr val="000000"/>
                </a:solidFill>
                <a:ea typeface="+mn-lt"/>
              </a:rPr>
              <a:t>alleviate the Matthew effect</a:t>
            </a:r>
            <a:r>
              <a:rPr lang="en-US" altLang="zh-CN" sz="2800">
                <a:solidFill>
                  <a:srgbClr val="000000"/>
                </a:solidFill>
                <a:ea typeface="+mn-lt"/>
              </a:rPr>
              <a:t> by learning multi-aspect preferences, </a:t>
            </a:r>
            <a:r>
              <a:rPr lang="en-US" altLang="zh-CN" sz="2800" i="1">
                <a:solidFill>
                  <a:srgbClr val="000000"/>
                </a:solidFill>
                <a:ea typeface="+mn-lt"/>
              </a:rPr>
              <a:t>i.e.</a:t>
            </a:r>
            <a:r>
              <a:rPr lang="en-US" altLang="zh-CN" sz="2800">
                <a:solidFill>
                  <a:srgbClr val="000000"/>
                </a:solidFill>
                <a:ea typeface="+mn-lt"/>
              </a:rPr>
              <a:t>, item-, entity- , word-, review-, and knowledge-aspect preferences, to effectively generate responses in the conversational task and </a:t>
            </a:r>
            <a:r>
              <a:rPr lang="en-US" altLang="zh-CN" sz="2800" b="1">
                <a:solidFill>
                  <a:srgbClr val="000000"/>
                </a:solidFill>
                <a:ea typeface="+mn-lt"/>
              </a:rPr>
              <a:t>accurately predict</a:t>
            </a:r>
            <a:r>
              <a:rPr lang="en-US" altLang="zh-CN" sz="2800">
                <a:solidFill>
                  <a:srgbClr val="000000"/>
                </a:solidFill>
                <a:ea typeface="+mn-lt"/>
              </a:rPr>
              <a:t> items in the recommendation task when the user chats with the system over time.</a:t>
            </a:r>
            <a:endParaRPr lang="en-US" altLang="zh-CN" sz="2800">
              <a:solidFill>
                <a:srgbClr val="000000"/>
              </a:solidFill>
              <a:ea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184275"/>
            <a:ext cx="5268595" cy="5268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02310" y="10631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610" y="638175"/>
            <a:ext cx="11087100" cy="6078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160" y="1412240"/>
            <a:ext cx="4475480" cy="4475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35775" y="1564640"/>
            <a:ext cx="463994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1. Enrich recommendation semantics</a:t>
            </a:r>
            <a:endParaRPr lang="zh-CN" altLang="en-US" sz="2400"/>
          </a:p>
          <a:p>
            <a:r>
              <a:rPr lang="zh-CN" altLang="en-US" sz="2400"/>
              <a:t>2. Alleviate the problem of cold start</a:t>
            </a:r>
            <a:endParaRPr lang="zh-CN" altLang="en-US" sz="2400"/>
          </a:p>
          <a:p>
            <a:r>
              <a:rPr lang="zh-CN" altLang="en-US" sz="2400"/>
              <a:t>3. Support multi-faceted preference learning</a:t>
            </a:r>
            <a:endParaRPr lang="zh-CN" altLang="en-US" sz="2400"/>
          </a:p>
          <a:p>
            <a:r>
              <a:rPr lang="zh-CN" altLang="en-US" sz="2400"/>
              <a:t>4. Improve the diversity of recommendations</a:t>
            </a:r>
            <a:endParaRPr lang="zh-CN" altLang="en-US" sz="2400"/>
          </a:p>
          <a:p>
            <a:r>
              <a:rPr lang="zh-CN" altLang="en-US" sz="2400"/>
              <a:t>5. Enhanced Dialogue Generation</a:t>
            </a:r>
            <a:endParaRPr lang="zh-CN" altLang="en-US" sz="2400"/>
          </a:p>
          <a:p>
            <a:r>
              <a:rPr lang="zh-CN" altLang="en-US" sz="2400"/>
              <a:t>6. Improve the explanatory nature of recommendations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79035" y="13144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Overview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8985" y="1118235"/>
            <a:ext cx="5922010" cy="882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5" y="1834515"/>
            <a:ext cx="4385945" cy="1088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" y="923290"/>
            <a:ext cx="6166485" cy="5800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565" y="3429000"/>
            <a:ext cx="5187315" cy="868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580" y="5353685"/>
            <a:ext cx="4554220" cy="797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700" y="890270"/>
            <a:ext cx="5898515" cy="236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" y="860425"/>
            <a:ext cx="4413250" cy="5136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3230880"/>
            <a:ext cx="500824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980" y="860425"/>
            <a:ext cx="4413250" cy="5136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4054"/>
          <a:stretch>
            <a:fillRect/>
          </a:stretch>
        </p:blipFill>
        <p:spPr>
          <a:xfrm>
            <a:off x="5207635" y="2660015"/>
            <a:ext cx="6223000" cy="17284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4254"/>
          <a:stretch>
            <a:fillRect/>
          </a:stretch>
        </p:blipFill>
        <p:spPr>
          <a:xfrm>
            <a:off x="5362575" y="4715510"/>
            <a:ext cx="5467350" cy="16198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590" y="897255"/>
            <a:ext cx="12213590" cy="1922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15" y="3000375"/>
            <a:ext cx="6727190" cy="2917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15" y="5835650"/>
            <a:ext cx="6821805" cy="786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4530" y="3750945"/>
            <a:ext cx="7919085" cy="1370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" y="1287780"/>
            <a:ext cx="10716895" cy="177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" y="5121910"/>
            <a:ext cx="7977505" cy="9334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Y5MDY1ZGYzOWNjNDY2ZDJlYTVkOTcyMDJmMTZiN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WPS 演示</Application>
  <PresentationFormat>宽屏</PresentationFormat>
  <Paragraphs>53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Bahnschrift Condensed</vt:lpstr>
      <vt:lpstr>Gill Sans Ultra Bold</vt:lpstr>
      <vt:lpstr>Segoe UI Black</vt:lpstr>
      <vt:lpstr>Times New Roman</vt:lpstr>
      <vt:lpstr>华康俪金黑W8(P)</vt:lpstr>
      <vt:lpstr>仿宋</vt:lpstr>
      <vt:lpstr>黑体</vt:lpstr>
      <vt:lpstr>楷体</vt:lpstr>
      <vt:lpstr>Times New Roman Regular</vt:lpstr>
      <vt:lpstr>Cambria Math</vt:lpstr>
      <vt:lpstr>等线</vt:lpstr>
      <vt:lpstr>微软雅黑</vt:lpstr>
      <vt:lpstr>Arial Unicode MS</vt:lpstr>
      <vt:lpstr>Calibri</vt:lpstr>
      <vt:lpstr>Office 主题​​</vt:lpstr>
      <vt:lpstr>PowerPoint 演示文稿</vt:lpstr>
      <vt:lpstr>motivation</vt:lpstr>
      <vt:lpstr>Overview</vt:lpstr>
      <vt:lpstr>PowerPoint 演示文稿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1520</cp:revision>
  <dcterms:created xsi:type="dcterms:W3CDTF">2021-09-26T06:57:00Z</dcterms:created>
  <dcterms:modified xsi:type="dcterms:W3CDTF">2024-10-18T03:43:55Z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022ADF630E484CBDBD7751619E947E1D_12</vt:lpwstr>
  </property>
</Properties>
</file>